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70" r:id="rId2"/>
    <p:sldId id="274" r:id="rId3"/>
    <p:sldId id="279" r:id="rId4"/>
    <p:sldId id="271" r:id="rId5"/>
    <p:sldId id="275" r:id="rId6"/>
    <p:sldId id="269" r:id="rId7"/>
    <p:sldId id="272" r:id="rId8"/>
    <p:sldId id="281" r:id="rId9"/>
    <p:sldId id="276" r:id="rId10"/>
    <p:sldId id="277" r:id="rId11"/>
    <p:sldId id="273" r:id="rId12"/>
    <p:sldId id="278" r:id="rId13"/>
    <p:sldId id="280" r:id="rId14"/>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88B2"/>
    <a:srgbClr val="ABBF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4226" autoAdjust="0"/>
  </p:normalViewPr>
  <p:slideViewPr>
    <p:cSldViewPr>
      <p:cViewPr varScale="1">
        <p:scale>
          <a:sx n="123" d="100"/>
          <a:sy n="123" d="100"/>
        </p:scale>
        <p:origin x="1392" y="7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jp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C70D2FE-F2CE-FE4D-97F9-CB86FC42D66C}"/>
              </a:ext>
            </a:extLst>
          </p:cNvPr>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Arial" charset="0"/>
                <a:ea typeface="ＭＳ Ｐゴシック" charset="0"/>
                <a:cs typeface="+mn-cs"/>
              </a:defRPr>
            </a:lvl1pPr>
          </a:lstStyle>
          <a:p>
            <a:pPr>
              <a:defRPr/>
            </a:pPr>
            <a:endParaRPr lang="en-US"/>
          </a:p>
        </p:txBody>
      </p:sp>
      <p:sp>
        <p:nvSpPr>
          <p:cNvPr id="3" name="Date Placeholder 2">
            <a:extLst>
              <a:ext uri="{FF2B5EF4-FFF2-40B4-BE49-F238E27FC236}">
                <a16:creationId xmlns:a16="http://schemas.microsoft.com/office/drawing/2014/main" id="{1F23F3E9-50C9-C14C-A567-673461F2DFA2}"/>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896E717D-F466-4E20-B33F-0D7D816CFC4A}" type="datetimeFigureOut">
              <a:rPr lang="en-US" altLang="en-US"/>
              <a:pPr>
                <a:defRPr/>
              </a:pPr>
              <a:t>3/2/2020</a:t>
            </a:fld>
            <a:endParaRPr lang="en-US" altLang="en-US"/>
          </a:p>
        </p:txBody>
      </p:sp>
      <p:sp>
        <p:nvSpPr>
          <p:cNvPr id="4" name="Slide Image Placeholder 3">
            <a:extLst>
              <a:ext uri="{FF2B5EF4-FFF2-40B4-BE49-F238E27FC236}">
                <a16:creationId xmlns:a16="http://schemas.microsoft.com/office/drawing/2014/main" id="{BBE34D5F-CDFD-634F-8B33-5F41511D9A93}"/>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8960D7C0-7BEA-5241-93ED-8EA634C62041}"/>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E53081EC-6D3F-A24A-93FB-5BD352282649}"/>
              </a:ext>
            </a:extLst>
          </p:cNvPr>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Arial" charset="0"/>
                <a:ea typeface="ＭＳ Ｐゴシック" charset="0"/>
                <a:cs typeface="+mn-cs"/>
              </a:defRPr>
            </a:lvl1pPr>
          </a:lstStyle>
          <a:p>
            <a:pPr>
              <a:defRPr/>
            </a:pPr>
            <a:endParaRPr lang="en-US"/>
          </a:p>
        </p:txBody>
      </p:sp>
      <p:sp>
        <p:nvSpPr>
          <p:cNvPr id="7" name="Slide Number Placeholder 6">
            <a:extLst>
              <a:ext uri="{FF2B5EF4-FFF2-40B4-BE49-F238E27FC236}">
                <a16:creationId xmlns:a16="http://schemas.microsoft.com/office/drawing/2014/main" id="{0257F517-F6C0-4D44-8ECD-47C63195890B}"/>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132AC682-DB47-4AFA-AD1B-990A52D9E27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BE6EDD00-5361-4690-9002-A96DB334971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9D05A5C0-4053-4590-84C6-A508156228B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https://www.wsj.com/articles/doctors-sound-an-alarm-over-leg-stent-surgery-11568127286</a:t>
            </a:r>
          </a:p>
          <a:p>
            <a:endParaRPr lang="en-US" altLang="en-US">
              <a:ea typeface="ＭＳ Ｐゴシック" panose="020B0600070205080204" pitchFamily="34" charset="-128"/>
            </a:endParaRPr>
          </a:p>
        </p:txBody>
      </p:sp>
      <p:sp>
        <p:nvSpPr>
          <p:cNvPr id="9220" name="Slide Number Placeholder 3">
            <a:extLst>
              <a:ext uri="{FF2B5EF4-FFF2-40B4-BE49-F238E27FC236}">
                <a16:creationId xmlns:a16="http://schemas.microsoft.com/office/drawing/2014/main" id="{2217ABBA-71E3-46F2-8107-4FB1A7549F1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53EA0FF-7104-4D77-A676-0F1DFB6B6016}" type="slidenum">
              <a:rPr lang="en-US" altLang="en-US" smtClean="0"/>
              <a:pPr/>
              <a:t>2</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BE6EDD00-5361-4690-9002-A96DB334971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a:extLst>
              <a:ext uri="{FF2B5EF4-FFF2-40B4-BE49-F238E27FC236}">
                <a16:creationId xmlns:a16="http://schemas.microsoft.com/office/drawing/2014/main" id="{9D05A5C0-4053-4590-84C6-A508156228B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https://ieeexplore.ieee.org/stamp/stamp.jsp?arnumber=974503</a:t>
            </a:r>
          </a:p>
        </p:txBody>
      </p:sp>
      <p:sp>
        <p:nvSpPr>
          <p:cNvPr id="9220" name="Slide Number Placeholder 3">
            <a:extLst>
              <a:ext uri="{FF2B5EF4-FFF2-40B4-BE49-F238E27FC236}">
                <a16:creationId xmlns:a16="http://schemas.microsoft.com/office/drawing/2014/main" id="{2217ABBA-71E3-46F2-8107-4FB1A7549F1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53EA0FF-7104-4D77-A676-0F1DFB6B6016}" type="slidenum">
              <a:rPr lang="en-US" altLang="en-US" smtClean="0"/>
              <a:pPr/>
              <a:t>3</a:t>
            </a:fld>
            <a:endParaRPr lang="en-US" altLang="en-US"/>
          </a:p>
        </p:txBody>
      </p:sp>
    </p:spTree>
    <p:extLst>
      <p:ext uri="{BB962C8B-B14F-4D97-AF65-F5344CB8AC3E}">
        <p14:creationId xmlns:p14="http://schemas.microsoft.com/office/powerpoint/2010/main" val="1204374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Image Placeholder 1">
            <a:extLst>
              <a:ext uri="{FF2B5EF4-FFF2-40B4-BE49-F238E27FC236}">
                <a16:creationId xmlns:a16="http://schemas.microsoft.com/office/drawing/2014/main" id="{1036C20B-DB91-46B4-993A-EF3BDB7487C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Notes Placeholder 2">
            <a:extLst>
              <a:ext uri="{FF2B5EF4-FFF2-40B4-BE49-F238E27FC236}">
                <a16:creationId xmlns:a16="http://schemas.microsoft.com/office/drawing/2014/main" id="{E737281F-CBD0-4A0A-AF52-BC1A3205C7B4}"/>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Fallacy 1: Engineering is just being a good person.</a:t>
            </a:r>
          </a:p>
        </p:txBody>
      </p:sp>
      <p:sp>
        <p:nvSpPr>
          <p:cNvPr id="11268" name="Slide Number Placeholder 3">
            <a:extLst>
              <a:ext uri="{FF2B5EF4-FFF2-40B4-BE49-F238E27FC236}">
                <a16:creationId xmlns:a16="http://schemas.microsoft.com/office/drawing/2014/main" id="{950A1E5D-3124-48E6-9023-7284EFB5D73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4E110524-EA02-487E-978F-02B623A82B26}" type="slidenum">
              <a:rPr lang="en-US" altLang="en-US" smtClean="0"/>
              <a:pPr/>
              <a:t>4</a:t>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E051501C-EA9C-4D3B-AB44-3583B0F5D6F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Notes Placeholder 2">
            <a:extLst>
              <a:ext uri="{FF2B5EF4-FFF2-40B4-BE49-F238E27FC236}">
                <a16:creationId xmlns:a16="http://schemas.microsoft.com/office/drawing/2014/main" id="{107571AE-242B-43A0-BA9C-EE613D207E4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Fallacy 2: No engineer is responsible for the consequences of design.</a:t>
            </a:r>
          </a:p>
        </p:txBody>
      </p:sp>
      <p:sp>
        <p:nvSpPr>
          <p:cNvPr id="13316" name="Slide Number Placeholder 3">
            <a:extLst>
              <a:ext uri="{FF2B5EF4-FFF2-40B4-BE49-F238E27FC236}">
                <a16:creationId xmlns:a16="http://schemas.microsoft.com/office/drawing/2014/main" id="{4FC0CC6B-4EAA-4F2F-B47F-3F87368C799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1A2F4A4-D9F1-4919-AC23-5DB768ABAFB1}" type="slidenum">
              <a:rPr lang="en-US" altLang="en-US" smtClean="0"/>
              <a:pPr/>
              <a:t>5</a:t>
            </a:fld>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a:extLst>
              <a:ext uri="{FF2B5EF4-FFF2-40B4-BE49-F238E27FC236}">
                <a16:creationId xmlns:a16="http://schemas.microsoft.com/office/drawing/2014/main" id="{AA2A552E-0089-4E06-B430-2210B0BBA13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a:extLst>
              <a:ext uri="{FF2B5EF4-FFF2-40B4-BE49-F238E27FC236}">
                <a16:creationId xmlns:a16="http://schemas.microsoft.com/office/drawing/2014/main" id="{1728CDF5-7919-4D40-B013-19538536433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Activity: Provide link to Chemical and Engineering News. Post links to articles related to ethics.</a:t>
            </a:r>
          </a:p>
          <a:p>
            <a:endParaRPr lang="en-US" altLang="en-US">
              <a:ea typeface="ＭＳ Ｐゴシック" panose="020B0600070205080204" pitchFamily="34" charset="-128"/>
            </a:endParaRPr>
          </a:p>
          <a:p>
            <a:r>
              <a:rPr lang="en-US" altLang="en-US">
                <a:ea typeface="ＭＳ Ｐゴシック" panose="020B0600070205080204" pitchFamily="34" charset="-128"/>
              </a:rPr>
              <a:t>What ethical issue is at stake?</a:t>
            </a: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p:txBody>
      </p:sp>
      <p:sp>
        <p:nvSpPr>
          <p:cNvPr id="15364" name="Slide Number Placeholder 3">
            <a:extLst>
              <a:ext uri="{FF2B5EF4-FFF2-40B4-BE49-F238E27FC236}">
                <a16:creationId xmlns:a16="http://schemas.microsoft.com/office/drawing/2014/main" id="{A523E993-EF4D-414B-8256-2A11CCADE68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380E8EC8-1DCC-4A1E-8889-BFE4BA8002BF}" type="slidenum">
              <a:rPr lang="en-US" altLang="en-US" smtClean="0"/>
              <a:pPr/>
              <a:t>6</a:t>
            </a:fld>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Poll Title: What ethical questions do engineering projects pose?
https://www.polleverywhere.com/free_text_polls/CawTyHWtcirNypa00H2m6</a:t>
            </a:r>
          </a:p>
        </p:txBody>
      </p:sp>
      <p:sp>
        <p:nvSpPr>
          <p:cNvPr id="4" name="Slide Number Placeholder 3"/>
          <p:cNvSpPr>
            <a:spLocks noGrp="1"/>
          </p:cNvSpPr>
          <p:nvPr>
            <p:ph type="sldNum" sz="quarter" idx="5"/>
          </p:nvPr>
        </p:nvSpPr>
        <p:spPr/>
        <p:txBody>
          <a:bodyPr/>
          <a:lstStyle/>
          <a:p>
            <a:pPr>
              <a:defRPr/>
            </a:pPr>
            <a:fld id="{132AC682-DB47-4AFA-AD1B-990A52D9E27A}" type="slidenum">
              <a:rPr lang="en-US" altLang="en-US" smtClean="0"/>
              <a:pPr>
                <a:defRPr/>
              </a:pPr>
              <a:t>8</a:t>
            </a:fld>
            <a:endParaRPr lang="en-US" altLang="en-US"/>
          </a:p>
        </p:txBody>
      </p:sp>
      <p:sp>
        <p:nvSpPr>
          <p:cNvPr id="5" name="TextBox 4">
            <a:extLst>
              <a:ext uri="{FF2B5EF4-FFF2-40B4-BE49-F238E27FC236}">
                <a16:creationId xmlns:a16="http://schemas.microsoft.com/office/drawing/2014/main" id="{6050C379-2A6E-4ED8-A792-53DD98212844}"/>
              </a:ext>
            </a:extLst>
          </p:cNvPr>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4045113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95EBBB33-5D11-451E-A050-AC595CC7529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247EA073-A89F-4216-8892-0120FC64239D}"/>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https://ieeexplore.ieee.org/stamp/stamp.jsp?arnumber=974503</a:t>
            </a:r>
          </a:p>
        </p:txBody>
      </p:sp>
      <p:sp>
        <p:nvSpPr>
          <p:cNvPr id="19460" name="Slide Number Placeholder 3">
            <a:extLst>
              <a:ext uri="{FF2B5EF4-FFF2-40B4-BE49-F238E27FC236}">
                <a16:creationId xmlns:a16="http://schemas.microsoft.com/office/drawing/2014/main" id="{43992BB8-D6B9-411D-8AD2-5410439DAB7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F1978DDC-5161-444E-9408-8A8734805557}" type="slidenum">
              <a:rPr lang="en-US" altLang="en-US" smtClean="0"/>
              <a:pPr/>
              <a:t>10</a:t>
            </a:fld>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a:extLst>
              <a:ext uri="{FF2B5EF4-FFF2-40B4-BE49-F238E27FC236}">
                <a16:creationId xmlns:a16="http://schemas.microsoft.com/office/drawing/2014/main" id="{3860B156-34FE-4B71-9092-99D1B59C9BD5}"/>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Notes Placeholder 2">
            <a:extLst>
              <a:ext uri="{FF2B5EF4-FFF2-40B4-BE49-F238E27FC236}">
                <a16:creationId xmlns:a16="http://schemas.microsoft.com/office/drawing/2014/main" id="{9630839C-91CC-49D2-A343-369BBFAB0C3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Warn students of disturbing images.</a:t>
            </a:r>
          </a:p>
          <a:p>
            <a:endParaRPr lang="en-US" altLang="en-US">
              <a:ea typeface="ＭＳ Ｐゴシック" panose="020B0600070205080204" pitchFamily="34" charset="-128"/>
            </a:endParaRPr>
          </a:p>
          <a:p>
            <a:r>
              <a:rPr lang="en-US" altLang="en-US">
                <a:ea typeface="ＭＳ Ｐゴシック" panose="020B0600070205080204" pitchFamily="34" charset="-128"/>
              </a:rPr>
              <a:t>https://www.onlineethics.org/Resources/Bhopal.aspx</a:t>
            </a:r>
          </a:p>
          <a:p>
            <a:endParaRPr lang="en-US" altLang="en-US">
              <a:ea typeface="ＭＳ Ｐゴシック" panose="020B0600070205080204" pitchFamily="34" charset="-128"/>
            </a:endParaRPr>
          </a:p>
          <a:p>
            <a:r>
              <a:rPr lang="en-US" altLang="en-US">
                <a:ea typeface="ＭＳ Ｐゴシック" panose="020B0600070205080204" pitchFamily="34" charset="-128"/>
              </a:rPr>
              <a:t>https://www.youtube.com/watch?v=FdyBy2s9I5c</a:t>
            </a:r>
          </a:p>
        </p:txBody>
      </p:sp>
      <p:sp>
        <p:nvSpPr>
          <p:cNvPr id="22532" name="Slide Number Placeholder 3">
            <a:extLst>
              <a:ext uri="{FF2B5EF4-FFF2-40B4-BE49-F238E27FC236}">
                <a16:creationId xmlns:a16="http://schemas.microsoft.com/office/drawing/2014/main" id="{D3ABAC9B-6CEC-4E63-BFD8-57F416F6B13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32F7E2D-03DB-4F78-8499-1A549E50236B}" type="slidenum">
              <a:rPr lang="en-US" altLang="en-US" smtClean="0"/>
              <a:pPr/>
              <a:t>12</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A000B38-3BCD-4E15-9779-408C76669C9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p:blipFill>
        <p:spPr bwMode="auto">
          <a:xfrm>
            <a:off x="7868067" y="5580063"/>
            <a:ext cx="1272340" cy="1277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3CCBE349-FA51-4A6B-A69B-61BE934693B8}"/>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l="7501" t="6250" r="46667" b="82500"/>
          <a:stretch>
            <a:fillRect/>
          </a:stretch>
        </p:blipFill>
        <p:spPr bwMode="auto">
          <a:xfrm>
            <a:off x="46038" y="5943600"/>
            <a:ext cx="5029200" cy="82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685800" y="2130426"/>
            <a:ext cx="7772400" cy="1013798"/>
          </a:xfrm>
        </p:spPr>
        <p:txBody>
          <a:bodyPr/>
          <a:lstStyle/>
          <a:p>
            <a:r>
              <a:rPr lang="en-US"/>
              <a:t>Click to edit Master title style</a:t>
            </a:r>
          </a:p>
        </p:txBody>
      </p:sp>
      <p:sp>
        <p:nvSpPr>
          <p:cNvPr id="3" name="Subtitle 2"/>
          <p:cNvSpPr>
            <a:spLocks noGrp="1"/>
          </p:cNvSpPr>
          <p:nvPr>
            <p:ph type="subTitle" idx="1"/>
          </p:nvPr>
        </p:nvSpPr>
        <p:spPr>
          <a:xfrm>
            <a:off x="1524000" y="3200400"/>
            <a:ext cx="6400800" cy="1752600"/>
          </a:xfrm>
        </p:spPr>
        <p:txBody>
          <a:bodyPr/>
          <a:lstStyle>
            <a:lvl1pPr marL="0" indent="0" algn="ctr">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174452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4EAFB73-6031-4683-A471-51C7D229A936}"/>
              </a:ext>
            </a:extLst>
          </p:cNvPr>
          <p:cNvSpPr/>
          <p:nvPr userDrawn="1"/>
        </p:nvSpPr>
        <p:spPr>
          <a:xfrm>
            <a:off x="304800" y="1182688"/>
            <a:ext cx="2362200" cy="258762"/>
          </a:xfrm>
          <a:prstGeom prst="parallelogram">
            <a:avLst/>
          </a:prstGeom>
          <a:solidFill>
            <a:srgbClr val="6288B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20605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rgbClr val="595959"/>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77217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rgbClr val="59595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F75C3-2089-493A-B35A-697603A9E1D1}"/>
              </a:ext>
            </a:extLst>
          </p:cNvPr>
          <p:cNvSpPr>
            <a:spLocks noGrp="1"/>
          </p:cNvSpPr>
          <p:nvPr>
            <p:ph type="title"/>
          </p:nvPr>
        </p:nvSpPr>
        <p:spPr>
          <a:xfrm>
            <a:off x="0" y="2514600"/>
            <a:ext cx="9144000" cy="1143000"/>
          </a:xfrm>
        </p:spPr>
        <p:txBody>
          <a:bodyPr/>
          <a:lstStyle>
            <a:lvl1pPr>
              <a:defRPr sz="3600">
                <a:solidFill>
                  <a:schemeClr val="bg1"/>
                </a:solidFill>
                <a:latin typeface="Cambria" panose="02040503050406030204" pitchFamily="18" charset="0"/>
                <a:ea typeface="Cambria" panose="02040503050406030204" pitchFamily="18" charset="0"/>
                <a:cs typeface="Arial" panose="020B0604020202020204" pitchFamily="34" charset="0"/>
              </a:defRPr>
            </a:lvl1pPr>
          </a:lstStyle>
          <a:p>
            <a:r>
              <a:rPr lang="en-US"/>
              <a:t>Click to edit Master title style</a:t>
            </a:r>
          </a:p>
        </p:txBody>
      </p:sp>
    </p:spTree>
    <p:extLst>
      <p:ext uri="{BB962C8B-B14F-4D97-AF65-F5344CB8AC3E}">
        <p14:creationId xmlns:p14="http://schemas.microsoft.com/office/powerpoint/2010/main" val="530659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F75C3-2089-493A-B35A-697603A9E1D1}"/>
              </a:ext>
            </a:extLst>
          </p:cNvPr>
          <p:cNvSpPr>
            <a:spLocks noGrp="1"/>
          </p:cNvSpPr>
          <p:nvPr>
            <p:ph type="title"/>
          </p:nvPr>
        </p:nvSpPr>
        <p:spPr>
          <a:xfrm>
            <a:off x="0" y="2743200"/>
            <a:ext cx="9144000" cy="914400"/>
          </a:xfrm>
          <a:solidFill>
            <a:srgbClr val="ABBFD5"/>
          </a:solidFill>
        </p:spPr>
        <p:txBody>
          <a:bodyPr/>
          <a:lstStyle>
            <a:lvl1pPr algn="l">
              <a:defRPr sz="2800">
                <a:solidFill>
                  <a:schemeClr val="tx1"/>
                </a:solidFill>
                <a:latin typeface="Cambria" panose="02040503050406030204" pitchFamily="18" charset="0"/>
                <a:ea typeface="Cambria" panose="02040503050406030204" pitchFamily="18" charset="0"/>
                <a:cs typeface="Arial" panose="020B0604020202020204" pitchFamily="34" charset="0"/>
              </a:defRPr>
            </a:lvl1pPr>
          </a:lstStyle>
          <a:p>
            <a:r>
              <a:rPr lang="en-US"/>
              <a:t>Click to edit Master title style</a:t>
            </a:r>
          </a:p>
        </p:txBody>
      </p:sp>
    </p:spTree>
    <p:extLst>
      <p:ext uri="{BB962C8B-B14F-4D97-AF65-F5344CB8AC3E}">
        <p14:creationId xmlns:p14="http://schemas.microsoft.com/office/powerpoint/2010/main" val="3905060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22090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A6D14C40-77BE-47E1-B0DD-86E9A14E2ECD}"/>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93F8404E-76F9-4272-9555-57D3F453E41D}"/>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67" r:id="rId5"/>
    <p:sldLayoutId id="2147483672" r:id="rId6"/>
  </p:sldLayoutIdLst>
  <p:txStyles>
    <p:titleStyle>
      <a:lvl1pPr algn="ctr" rtl="0" eaLnBrk="0" fontAlgn="base" hangingPunct="0">
        <a:spcBef>
          <a:spcPct val="0"/>
        </a:spcBef>
        <a:spcAft>
          <a:spcPct val="0"/>
        </a:spcAft>
        <a:defRPr sz="4400" kern="1200">
          <a:solidFill>
            <a:schemeClr val="tx1"/>
          </a:solidFill>
          <a:latin typeface="Cambria" panose="02040503050406030204" pitchFamily="18" charset="0"/>
          <a:ea typeface="Cambria" panose="02040503050406030204" pitchFamily="18" charset="0"/>
          <a:cs typeface="Cambria" panose="02040503050406030204" pitchFamily="18" charset="0"/>
        </a:defRPr>
      </a:lvl1pPr>
      <a:lvl2pPr algn="ctr" rtl="0" eaLnBrk="0" fontAlgn="base" hangingPunct="0">
        <a:spcBef>
          <a:spcPct val="0"/>
        </a:spcBef>
        <a:spcAft>
          <a:spcPct val="0"/>
        </a:spcAft>
        <a:defRPr sz="4400">
          <a:solidFill>
            <a:schemeClr val="tx1"/>
          </a:solidFill>
          <a:latin typeface="Cambria" panose="02040503050406030204" pitchFamily="18" charset="0"/>
          <a:ea typeface="Cambria" panose="02040503050406030204" pitchFamily="18" charset="0"/>
          <a:cs typeface="Cambria" panose="02040503050406030204" pitchFamily="18" charset="0"/>
        </a:defRPr>
      </a:lvl2pPr>
      <a:lvl3pPr algn="ctr" rtl="0" eaLnBrk="0" fontAlgn="base" hangingPunct="0">
        <a:spcBef>
          <a:spcPct val="0"/>
        </a:spcBef>
        <a:spcAft>
          <a:spcPct val="0"/>
        </a:spcAft>
        <a:defRPr sz="4400">
          <a:solidFill>
            <a:schemeClr val="tx1"/>
          </a:solidFill>
          <a:latin typeface="Cambria" panose="02040503050406030204" pitchFamily="18" charset="0"/>
          <a:ea typeface="Cambria" panose="02040503050406030204" pitchFamily="18" charset="0"/>
          <a:cs typeface="Cambria" panose="02040503050406030204" pitchFamily="18" charset="0"/>
        </a:defRPr>
      </a:lvl3pPr>
      <a:lvl4pPr algn="ctr" rtl="0" eaLnBrk="0" fontAlgn="base" hangingPunct="0">
        <a:spcBef>
          <a:spcPct val="0"/>
        </a:spcBef>
        <a:spcAft>
          <a:spcPct val="0"/>
        </a:spcAft>
        <a:defRPr sz="4400">
          <a:solidFill>
            <a:schemeClr val="tx1"/>
          </a:solidFill>
          <a:latin typeface="Cambria" panose="02040503050406030204" pitchFamily="18" charset="0"/>
          <a:ea typeface="Cambria" panose="02040503050406030204" pitchFamily="18" charset="0"/>
          <a:cs typeface="Cambria" panose="02040503050406030204" pitchFamily="18" charset="0"/>
        </a:defRPr>
      </a:lvl4pPr>
      <a:lvl5pPr algn="ctr" rtl="0" eaLnBrk="0" fontAlgn="base" hangingPunct="0">
        <a:spcBef>
          <a:spcPct val="0"/>
        </a:spcBef>
        <a:spcAft>
          <a:spcPct val="0"/>
        </a:spcAft>
        <a:defRPr sz="4400">
          <a:solidFill>
            <a:schemeClr val="tx1"/>
          </a:solidFill>
          <a:latin typeface="Cambria" panose="02040503050406030204" pitchFamily="18" charset="0"/>
          <a:ea typeface="Cambria" panose="02040503050406030204" pitchFamily="18" charset="0"/>
          <a:cs typeface="Cambria" panose="02040503050406030204" pitchFamily="18"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Cambria" panose="02040503050406030204" pitchFamily="18" charset="0"/>
          <a:ea typeface="Cambria" panose="02040503050406030204" pitchFamily="18" charset="0"/>
          <a:cs typeface="Cambria" panose="02040503050406030204" pitchFamily="18"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Cambria" panose="02040503050406030204" pitchFamily="18" charset="0"/>
          <a:ea typeface="Cambria" panose="02040503050406030204" pitchFamily="18" charset="0"/>
          <a:cs typeface="Cambria" panose="02040503050406030204" pitchFamily="18"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Cambria" panose="02040503050406030204" pitchFamily="18" charset="0"/>
          <a:ea typeface="Cambria" panose="02040503050406030204" pitchFamily="18" charset="0"/>
          <a:cs typeface="Cambria" panose="02040503050406030204" pitchFamily="18"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Cambria" panose="02040503050406030204" pitchFamily="18" charset="0"/>
          <a:ea typeface="Cambria" panose="02040503050406030204" pitchFamily="18" charset="0"/>
          <a:cs typeface="Cambria" panose="02040503050406030204" pitchFamily="18"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Cambria" panose="02040503050406030204" pitchFamily="18" charset="0"/>
          <a:ea typeface="Cambria" panose="02040503050406030204" pitchFamily="18" charset="0"/>
          <a:cs typeface="Cambria" panose="02040503050406030204"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aiche.org/about/code-ethic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ideo" Target="https://www.youtube.com/embed/FdyBy2s9I5c?start=18&amp;feature=oembed" TargetMode="Externa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ideo" Target="https://www.youtube.com/embed/JWb_svTrcOg?feature=oembed" TargetMode="Externa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ideo" Target="https://www.youtube.com/embed/j-zczJXSxnw?start=125&amp;feature=oembed" TargetMode="Externa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tags" Target="../tags/tag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3">
            <a:extLst>
              <a:ext uri="{FF2B5EF4-FFF2-40B4-BE49-F238E27FC236}">
                <a16:creationId xmlns:a16="http://schemas.microsoft.com/office/drawing/2014/main" id="{C87DB10F-8812-4DE9-866C-38EFE180B2E4}"/>
              </a:ext>
            </a:extLst>
          </p:cNvPr>
          <p:cNvSpPr>
            <a:spLocks noGrp="1"/>
          </p:cNvSpPr>
          <p:nvPr>
            <p:ph type="ctrTitle"/>
          </p:nvPr>
        </p:nvSpPr>
        <p:spPr>
          <a:xfrm>
            <a:off x="685800" y="2130425"/>
            <a:ext cx="7772400" cy="1014413"/>
          </a:xfrm>
        </p:spPr>
        <p:txBody>
          <a:bodyPr/>
          <a:lstStyle/>
          <a:p>
            <a:r>
              <a:rPr lang="en-US" altLang="en-US"/>
              <a:t>Engineering Ethics</a:t>
            </a:r>
          </a:p>
        </p:txBody>
      </p:sp>
      <p:sp>
        <p:nvSpPr>
          <p:cNvPr id="7171" name="Subtitle 4">
            <a:extLst>
              <a:ext uri="{FF2B5EF4-FFF2-40B4-BE49-F238E27FC236}">
                <a16:creationId xmlns:a16="http://schemas.microsoft.com/office/drawing/2014/main" id="{C143DB42-37AB-4505-BFC0-BADB11B84325}"/>
              </a:ext>
            </a:extLst>
          </p:cNvPr>
          <p:cNvSpPr>
            <a:spLocks noGrp="1"/>
          </p:cNvSpPr>
          <p:nvPr>
            <p:ph type="subTitle" idx="1"/>
          </p:nvPr>
        </p:nvSpPr>
        <p:spPr/>
        <p:txBody>
          <a:bodyPr/>
          <a:lstStyle/>
          <a:p>
            <a:r>
              <a:rPr lang="en-US" altLang="en-US"/>
              <a:t>ChemE 485: Design I</a:t>
            </a:r>
          </a:p>
          <a:p>
            <a:r>
              <a:rPr lang="en-US" altLang="en-US"/>
              <a:t>Chad Curtis</a:t>
            </a:r>
          </a:p>
          <a:p>
            <a:r>
              <a:rPr lang="en-US" altLang="en-US"/>
              <a:t>Winter 2020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Title 2">
            <a:extLst>
              <a:ext uri="{FF2B5EF4-FFF2-40B4-BE49-F238E27FC236}">
                <a16:creationId xmlns:a16="http://schemas.microsoft.com/office/drawing/2014/main" id="{34F0A9A3-8B5C-4A16-A0BE-7D2B24979067}"/>
              </a:ext>
            </a:extLst>
          </p:cNvPr>
          <p:cNvSpPr>
            <a:spLocks noGrp="1"/>
          </p:cNvSpPr>
          <p:nvPr>
            <p:ph type="title"/>
          </p:nvPr>
        </p:nvSpPr>
        <p:spPr/>
        <p:txBody>
          <a:bodyPr/>
          <a:lstStyle/>
          <a:p>
            <a:r>
              <a:rPr lang="en-US" altLang="en-US" sz="4000"/>
              <a:t>Engineering is a social experiment</a:t>
            </a:r>
          </a:p>
        </p:txBody>
      </p:sp>
      <p:sp>
        <p:nvSpPr>
          <p:cNvPr id="18435" name="Content Placeholder 3">
            <a:extLst>
              <a:ext uri="{FF2B5EF4-FFF2-40B4-BE49-F238E27FC236}">
                <a16:creationId xmlns:a16="http://schemas.microsoft.com/office/drawing/2014/main" id="{646F3ED5-AEBE-4941-BFBD-702DBFA81642}"/>
              </a:ext>
            </a:extLst>
          </p:cNvPr>
          <p:cNvSpPr>
            <a:spLocks noGrp="1"/>
          </p:cNvSpPr>
          <p:nvPr>
            <p:ph idx="1"/>
          </p:nvPr>
        </p:nvSpPr>
        <p:spPr/>
        <p:txBody>
          <a:bodyPr/>
          <a:lstStyle/>
          <a:p>
            <a:r>
              <a:rPr lang="en-US" altLang="en-US" sz="2400"/>
              <a:t>“Engineers do not know precisely how their structures, machines, and electronic devices will work in the hands of users.”</a:t>
            </a:r>
          </a:p>
          <a:p>
            <a:r>
              <a:rPr lang="en-US" altLang="en-US" sz="2400"/>
              <a:t>Engineers should</a:t>
            </a:r>
          </a:p>
          <a:p>
            <a:pPr marL="971550" lvl="1" indent="-514350">
              <a:buFont typeface="Arial" panose="020B0604020202020204" pitchFamily="34" charset="0"/>
              <a:buAutoNum type="arabicPeriod"/>
            </a:pPr>
            <a:r>
              <a:rPr lang="en-US" altLang="en-US" sz="2400"/>
              <a:t>Monitor the consequences of their work, just as scientists monitor their experiments.</a:t>
            </a:r>
          </a:p>
          <a:p>
            <a:pPr marL="971550" lvl="1" indent="-514350">
              <a:buFont typeface="Arial" panose="020B0604020202020204" pitchFamily="34" charset="0"/>
              <a:buAutoNum type="arabicPeriod"/>
            </a:pPr>
            <a:r>
              <a:rPr lang="en-US" altLang="en-US" sz="2400"/>
              <a:t>Provide a safe-exit from the experiment (i.e. fail-safe design).</a:t>
            </a:r>
          </a:p>
          <a:p>
            <a:pPr marL="971550" lvl="1" indent="-514350">
              <a:buFont typeface="Arial" panose="020B0604020202020204" pitchFamily="34" charset="0"/>
              <a:buAutoNum type="arabicPeriod"/>
            </a:pPr>
            <a:r>
              <a:rPr lang="en-US" altLang="en-US" sz="2400"/>
              <a:t>Seek informed consent from their subjects e.g., users and consumers of the risks involved with their products.</a:t>
            </a: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5E20D08B-FACB-47F8-A008-14E66EDF68BC}"/>
              </a:ext>
            </a:extLst>
          </p:cNvPr>
          <p:cNvSpPr>
            <a:spLocks noGrp="1"/>
          </p:cNvSpPr>
          <p:nvPr>
            <p:ph type="title"/>
          </p:nvPr>
        </p:nvSpPr>
        <p:spPr/>
        <p:txBody>
          <a:bodyPr/>
          <a:lstStyle/>
          <a:p>
            <a:r>
              <a:rPr lang="en-US" altLang="en-US">
                <a:hlinkClick r:id="rId2"/>
              </a:rPr>
              <a:t>AIChE Code of Ethics</a:t>
            </a:r>
            <a:endParaRPr lang="en-US" altLang="en-US"/>
          </a:p>
        </p:txBody>
      </p:sp>
      <p:sp>
        <p:nvSpPr>
          <p:cNvPr id="20483" name="Content Placeholder 2">
            <a:extLst>
              <a:ext uri="{FF2B5EF4-FFF2-40B4-BE49-F238E27FC236}">
                <a16:creationId xmlns:a16="http://schemas.microsoft.com/office/drawing/2014/main" id="{CC78236D-CB68-4F61-9CE1-FAA55082A8ED}"/>
              </a:ext>
            </a:extLst>
          </p:cNvPr>
          <p:cNvSpPr>
            <a:spLocks noGrp="1"/>
          </p:cNvSpPr>
          <p:nvPr>
            <p:ph idx="1"/>
          </p:nvPr>
        </p:nvSpPr>
        <p:spPr/>
        <p:txBody>
          <a:bodyPr/>
          <a:lstStyle/>
          <a:p>
            <a:pPr marL="514350" indent="-514350">
              <a:buFont typeface="Arial" panose="020B0604020202020204" pitchFamily="34" charset="0"/>
              <a:buAutoNum type="arabicPeriod"/>
            </a:pPr>
            <a:r>
              <a:rPr lang="en-US" altLang="en-US" sz="2400" i="1"/>
              <a:t>Hold paramount the safety, health and welfare </a:t>
            </a:r>
            <a:r>
              <a:rPr lang="en-US" altLang="en-US" sz="2400"/>
              <a:t>of the public and protect the environment in performance of their professional duties.</a:t>
            </a:r>
          </a:p>
          <a:p>
            <a:pPr marL="514350" indent="-514350">
              <a:buFont typeface="Arial" panose="020B0604020202020204" pitchFamily="34" charset="0"/>
              <a:buAutoNum type="arabicPeriod"/>
            </a:pPr>
            <a:r>
              <a:rPr lang="en-US" altLang="en-US" sz="2400" i="1"/>
              <a:t>Formally advise their employers or clients </a:t>
            </a:r>
            <a:r>
              <a:rPr lang="en-US" altLang="en-US" sz="2400"/>
              <a:t>(and consider further disclosure, if warranted) if they perceive that a consequence of their duties will adversely effect the future or present health or safety of their colleagues or the public.</a:t>
            </a:r>
          </a:p>
          <a:p>
            <a:pPr marL="514350" indent="-514350">
              <a:buFont typeface="Arial" panose="020B0604020202020204" pitchFamily="34" charset="0"/>
              <a:buAutoNum type="arabicPeriod"/>
            </a:pPr>
            <a:r>
              <a:rPr lang="en-US" altLang="en-US" sz="2400" i="1"/>
              <a:t>Accept responsibility for their actions</a:t>
            </a:r>
            <a:r>
              <a:rPr lang="en-US" altLang="en-US" sz="2400"/>
              <a:t>, seek and heed critical review of their work and offer objective criticism of the work to others.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FE57AD16-0E52-4ECE-B77C-B57A3B84C955}"/>
              </a:ext>
            </a:extLst>
          </p:cNvPr>
          <p:cNvSpPr>
            <a:spLocks noGrp="1"/>
          </p:cNvSpPr>
          <p:nvPr>
            <p:ph type="title"/>
          </p:nvPr>
        </p:nvSpPr>
        <p:spPr/>
        <p:txBody>
          <a:bodyPr/>
          <a:lstStyle/>
          <a:p>
            <a:r>
              <a:rPr lang="en-US" altLang="en-US"/>
              <a:t>Case Study: Bhopal, India</a:t>
            </a:r>
          </a:p>
        </p:txBody>
      </p:sp>
      <p:pic>
        <p:nvPicPr>
          <p:cNvPr id="10" name="Online Media 9" title="Bhopal Gas Tragedy | World's Worst Industrial Disaster">
            <a:hlinkClick r:id="" action="ppaction://media"/>
            <a:extLst>
              <a:ext uri="{FF2B5EF4-FFF2-40B4-BE49-F238E27FC236}">
                <a16:creationId xmlns:a16="http://schemas.microsoft.com/office/drawing/2014/main" id="{A7BAA70B-6314-4712-92EC-555944D5F290}"/>
              </a:ext>
            </a:extLst>
          </p:cNvPr>
          <p:cNvPicPr>
            <a:picLocks noGrp="1" noRot="1" noChangeAspect="1"/>
          </p:cNvPicPr>
          <p:nvPr>
            <p:ph idx="1"/>
            <a:videoFile r:link="rId1"/>
          </p:nvPr>
        </p:nvPicPr>
        <p:blipFill>
          <a:blip r:embed="rId4"/>
          <a:stretch>
            <a:fillRect/>
          </a:stretch>
        </p:blipFill>
        <p:spPr>
          <a:xfrm>
            <a:off x="549275" y="1600200"/>
            <a:ext cx="8045450" cy="4525963"/>
          </a:xfr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mediacall" presetSubtype="0" fill="hold" nodeType="click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nodeType="clickPar">
                      <p:stCondLst>
                        <p:cond delay="0"/>
                      </p:stCondLst>
                      <p:childTnLst>
                        <p:par>
                          <p:cTn id="10" fill="hold" nodeType="withGroup">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90652-0CD5-41EC-8557-7F3966060773}"/>
              </a:ext>
            </a:extLst>
          </p:cNvPr>
          <p:cNvSpPr>
            <a:spLocks noGrp="1"/>
          </p:cNvSpPr>
          <p:nvPr>
            <p:ph type="title"/>
          </p:nvPr>
        </p:nvSpPr>
        <p:spPr/>
        <p:txBody>
          <a:bodyPr/>
          <a:lstStyle/>
          <a:p>
            <a:r>
              <a:rPr lang="en-US"/>
              <a:t>Role-playing</a:t>
            </a:r>
          </a:p>
        </p:txBody>
      </p:sp>
      <p:sp>
        <p:nvSpPr>
          <p:cNvPr id="3" name="Content Placeholder 2">
            <a:extLst>
              <a:ext uri="{FF2B5EF4-FFF2-40B4-BE49-F238E27FC236}">
                <a16:creationId xmlns:a16="http://schemas.microsoft.com/office/drawing/2014/main" id="{696A15FF-CA29-40A3-B66D-3EA77F12823F}"/>
              </a:ext>
            </a:extLst>
          </p:cNvPr>
          <p:cNvSpPr>
            <a:spLocks noGrp="1"/>
          </p:cNvSpPr>
          <p:nvPr>
            <p:ph idx="1"/>
          </p:nvPr>
        </p:nvSpPr>
        <p:spPr/>
        <p:txBody>
          <a:bodyPr/>
          <a:lstStyle/>
          <a:p>
            <a:r>
              <a:rPr lang="en-US"/>
              <a:t>Design Engineer I</a:t>
            </a:r>
          </a:p>
          <a:p>
            <a:r>
              <a:rPr lang="en-US"/>
              <a:t>Design Engineer II</a:t>
            </a:r>
          </a:p>
          <a:p>
            <a:r>
              <a:rPr lang="en-US"/>
              <a:t>Safety Inspector</a:t>
            </a:r>
          </a:p>
          <a:p>
            <a:r>
              <a:rPr lang="en-US"/>
              <a:t>Multi-national Corporation</a:t>
            </a:r>
          </a:p>
          <a:p>
            <a:r>
              <a:rPr lang="en-US"/>
              <a:t>Governments of industrialized countries</a:t>
            </a:r>
          </a:p>
          <a:p>
            <a:r>
              <a:rPr lang="en-US"/>
              <a:t>Governments of developing countries</a:t>
            </a:r>
          </a:p>
        </p:txBody>
      </p:sp>
    </p:spTree>
    <p:extLst>
      <p:ext uri="{BB962C8B-B14F-4D97-AF65-F5344CB8AC3E}">
        <p14:creationId xmlns:p14="http://schemas.microsoft.com/office/powerpoint/2010/main" val="3669697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68CC777E-7212-4977-8198-9BA20C1816CF}"/>
              </a:ext>
            </a:extLst>
          </p:cNvPr>
          <p:cNvSpPr>
            <a:spLocks noGrp="1"/>
          </p:cNvSpPr>
          <p:nvPr>
            <p:ph type="title"/>
          </p:nvPr>
        </p:nvSpPr>
        <p:spPr/>
        <p:txBody>
          <a:bodyPr/>
          <a:lstStyle/>
          <a:p>
            <a:r>
              <a:rPr lang="en-US" altLang="en-US"/>
              <a:t>Current Events</a:t>
            </a:r>
          </a:p>
        </p:txBody>
      </p:sp>
      <p:pic>
        <p:nvPicPr>
          <p:cNvPr id="3" name="Picture 2">
            <a:extLst>
              <a:ext uri="{FF2B5EF4-FFF2-40B4-BE49-F238E27FC236}">
                <a16:creationId xmlns:a16="http://schemas.microsoft.com/office/drawing/2014/main" id="{3BF59275-090C-4231-98E6-F354965B0065}"/>
              </a:ext>
            </a:extLst>
          </p:cNvPr>
          <p:cNvPicPr>
            <a:picLocks noChangeAspect="1"/>
          </p:cNvPicPr>
          <p:nvPr/>
        </p:nvPicPr>
        <p:blipFill rotWithShape="1">
          <a:blip r:embed="rId3"/>
          <a:srcRect l="7500" t="25000" r="6666" b="62500"/>
          <a:stretch/>
        </p:blipFill>
        <p:spPr>
          <a:xfrm>
            <a:off x="381000" y="2024617"/>
            <a:ext cx="8229600" cy="798990"/>
          </a:xfrm>
          <a:prstGeom prst="rect">
            <a:avLst/>
          </a:prstGeom>
        </p:spPr>
      </p:pic>
      <p:pic>
        <p:nvPicPr>
          <p:cNvPr id="4" name="Picture 3">
            <a:extLst>
              <a:ext uri="{FF2B5EF4-FFF2-40B4-BE49-F238E27FC236}">
                <a16:creationId xmlns:a16="http://schemas.microsoft.com/office/drawing/2014/main" id="{9DD89F8E-DAE3-4D7B-AFAB-5CD800C408A2}"/>
              </a:ext>
            </a:extLst>
          </p:cNvPr>
          <p:cNvPicPr>
            <a:picLocks noChangeAspect="1"/>
          </p:cNvPicPr>
          <p:nvPr/>
        </p:nvPicPr>
        <p:blipFill rotWithShape="1">
          <a:blip r:embed="rId4"/>
          <a:srcRect l="15000" t="21797" r="35833" b="25704"/>
          <a:stretch/>
        </p:blipFill>
        <p:spPr>
          <a:xfrm>
            <a:off x="3657600" y="3200400"/>
            <a:ext cx="4495800" cy="3200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68CC777E-7212-4977-8198-9BA20C1816CF}"/>
              </a:ext>
            </a:extLst>
          </p:cNvPr>
          <p:cNvSpPr>
            <a:spLocks noGrp="1"/>
          </p:cNvSpPr>
          <p:nvPr>
            <p:ph type="title"/>
          </p:nvPr>
        </p:nvSpPr>
        <p:spPr/>
        <p:txBody>
          <a:bodyPr/>
          <a:lstStyle/>
          <a:p>
            <a:r>
              <a:rPr lang="en-US" altLang="en-US"/>
              <a:t>Engineering ethics is a priority</a:t>
            </a:r>
          </a:p>
        </p:txBody>
      </p:sp>
      <p:sp>
        <p:nvSpPr>
          <p:cNvPr id="8195" name="Content Placeholder 2">
            <a:extLst>
              <a:ext uri="{FF2B5EF4-FFF2-40B4-BE49-F238E27FC236}">
                <a16:creationId xmlns:a16="http://schemas.microsoft.com/office/drawing/2014/main" id="{76687491-72F8-4B6E-902C-8F5C4B8A7C40}"/>
              </a:ext>
            </a:extLst>
          </p:cNvPr>
          <p:cNvSpPr>
            <a:spLocks noGrp="1"/>
          </p:cNvSpPr>
          <p:nvPr>
            <p:ph idx="1"/>
          </p:nvPr>
        </p:nvSpPr>
        <p:spPr>
          <a:xfrm>
            <a:off x="228600" y="1981200"/>
            <a:ext cx="4267200" cy="4449762"/>
          </a:xfrm>
        </p:spPr>
        <p:txBody>
          <a:bodyPr/>
          <a:lstStyle/>
          <a:p>
            <a:pPr marL="0" indent="0">
              <a:buFont typeface="Arial" panose="020B0604020202020204" pitchFamily="34" charset="0"/>
              <a:buNone/>
            </a:pPr>
            <a:r>
              <a:rPr lang="en-US" altLang="en-US" sz="2800"/>
              <a:t>“Isn’t it enough to train engineers in science, mathematics, engineering theory and practice, and leave the humanities and social sciences to our colleagues in those departments?”</a:t>
            </a:r>
          </a:p>
        </p:txBody>
      </p:sp>
      <p:pic>
        <p:nvPicPr>
          <p:cNvPr id="3" name="Picture 2" descr="A picture containing drawing&#10;&#10;Description automatically generated">
            <a:extLst>
              <a:ext uri="{FF2B5EF4-FFF2-40B4-BE49-F238E27FC236}">
                <a16:creationId xmlns:a16="http://schemas.microsoft.com/office/drawing/2014/main" id="{6E019562-2742-4B86-9531-5A0024510583}"/>
              </a:ext>
            </a:extLst>
          </p:cNvPr>
          <p:cNvPicPr>
            <a:picLocks noChangeAspect="1"/>
          </p:cNvPicPr>
          <p:nvPr/>
        </p:nvPicPr>
        <p:blipFill rotWithShape="1">
          <a:blip r:embed="rId3">
            <a:extLst>
              <a:ext uri="{28A0092B-C50C-407E-A947-70E740481C1C}">
                <a14:useLocalDpi xmlns:a14="http://schemas.microsoft.com/office/drawing/2010/main" val="0"/>
              </a:ext>
            </a:extLst>
          </a:blip>
          <a:srcRect l="19076" r="7832" b="24837"/>
          <a:stretch/>
        </p:blipFill>
        <p:spPr>
          <a:xfrm>
            <a:off x="4343400" y="2286000"/>
            <a:ext cx="4572000" cy="3151549"/>
          </a:xfrm>
          <a:prstGeom prst="rect">
            <a:avLst/>
          </a:prstGeom>
        </p:spPr>
      </p:pic>
    </p:spTree>
    <p:extLst>
      <p:ext uri="{BB962C8B-B14F-4D97-AF65-F5344CB8AC3E}">
        <p14:creationId xmlns:p14="http://schemas.microsoft.com/office/powerpoint/2010/main" val="566827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6BEBA6EA-3750-49B3-B8A8-B2D93DF00D4B}"/>
              </a:ext>
            </a:extLst>
          </p:cNvPr>
          <p:cNvSpPr>
            <a:spLocks noGrp="1"/>
          </p:cNvSpPr>
          <p:nvPr>
            <p:ph type="title"/>
          </p:nvPr>
        </p:nvSpPr>
        <p:spPr/>
        <p:txBody>
          <a:bodyPr/>
          <a:lstStyle/>
          <a:p>
            <a:r>
              <a:rPr lang="en-US" altLang="en-US"/>
              <a:t>Ethics as case studies…</a:t>
            </a:r>
          </a:p>
        </p:txBody>
      </p:sp>
      <p:pic>
        <p:nvPicPr>
          <p:cNvPr id="9" name="Online Media 8" title="Good Place Trolley Problem">
            <a:hlinkClick r:id="" action="ppaction://media"/>
            <a:extLst>
              <a:ext uri="{FF2B5EF4-FFF2-40B4-BE49-F238E27FC236}">
                <a16:creationId xmlns:a16="http://schemas.microsoft.com/office/drawing/2014/main" id="{5B39F8D5-35D3-4024-AE7B-F3B4C9F5293D}"/>
              </a:ext>
            </a:extLst>
          </p:cNvPr>
          <p:cNvPicPr>
            <a:picLocks noRot="1" noChangeAspect="1"/>
          </p:cNvPicPr>
          <p:nvPr>
            <a:videoFile r:link="rId1"/>
          </p:nvPr>
        </p:nvPicPr>
        <p:blipFill>
          <a:blip r:embed="rId4"/>
          <a:stretch>
            <a:fillRect/>
          </a:stretch>
        </p:blipFill>
        <p:spPr>
          <a:xfrm>
            <a:off x="1371600" y="2133600"/>
            <a:ext cx="6096000" cy="3429000"/>
          </a:xfrm>
          <a:prstGeom prst="rect">
            <a:avLst/>
          </a:prstGeom>
        </p:spPr>
      </p:pic>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nodeType="clickPar">
                      <p:stCondLst>
                        <p:cond delay="0"/>
                      </p:stCondLst>
                      <p:childTnLst>
                        <p:par>
                          <p:cTn id="10" fill="hold" nodeType="withGroup">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05DEACF8-42F2-4A71-AF44-13A262607C41}"/>
              </a:ext>
            </a:extLst>
          </p:cNvPr>
          <p:cNvSpPr>
            <a:spLocks noGrp="1"/>
          </p:cNvSpPr>
          <p:nvPr>
            <p:ph type="title"/>
          </p:nvPr>
        </p:nvSpPr>
        <p:spPr/>
        <p:txBody>
          <a:bodyPr/>
          <a:lstStyle/>
          <a:p>
            <a:r>
              <a:rPr lang="en-US" altLang="en-US"/>
              <a:t>or “disaster ethics”</a:t>
            </a:r>
          </a:p>
        </p:txBody>
      </p:sp>
      <p:pic>
        <p:nvPicPr>
          <p:cNvPr id="2" name="Online Media 1" title="Tacoma Narrows Bridge Collapse &quot;Gallopin' Gertie&quot;">
            <a:hlinkClick r:id="" action="ppaction://media"/>
            <a:extLst>
              <a:ext uri="{FF2B5EF4-FFF2-40B4-BE49-F238E27FC236}">
                <a16:creationId xmlns:a16="http://schemas.microsoft.com/office/drawing/2014/main" id="{1E254EFD-1A24-4DF3-841D-367184BB1B91}"/>
              </a:ext>
            </a:extLst>
          </p:cNvPr>
          <p:cNvPicPr>
            <a:picLocks noRot="1" noChangeAspect="1"/>
          </p:cNvPicPr>
          <p:nvPr>
            <a:videoFile r:link="rId1"/>
          </p:nvPr>
        </p:nvPicPr>
        <p:blipFill>
          <a:blip r:embed="rId4"/>
          <a:stretch>
            <a:fillRect/>
          </a:stretch>
        </p:blipFill>
        <p:spPr>
          <a:xfrm>
            <a:off x="1524000" y="1676400"/>
            <a:ext cx="5829300" cy="4368800"/>
          </a:xfrm>
          <a:prstGeom prst="rect">
            <a:avLst/>
          </a:prstGeom>
        </p:spPr>
      </p:pic>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nodeType="clickPar">
                      <p:stCondLst>
                        <p:cond delay="0"/>
                      </p:stCondLst>
                      <p:childTnLst>
                        <p:par>
                          <p:cTn id="10" fill="hold" nodeType="withGroup">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3">
            <a:extLst>
              <a:ext uri="{FF2B5EF4-FFF2-40B4-BE49-F238E27FC236}">
                <a16:creationId xmlns:a16="http://schemas.microsoft.com/office/drawing/2014/main" id="{012967FF-3B22-4A72-83EC-EC5B74C0DF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833" t="31250" r="21667" b="42500"/>
          <a:stretch>
            <a:fillRect/>
          </a:stretch>
        </p:blipFill>
        <p:spPr bwMode="auto">
          <a:xfrm>
            <a:off x="1435100" y="5029200"/>
            <a:ext cx="662940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39" name="Picture 4">
            <a:extLst>
              <a:ext uri="{FF2B5EF4-FFF2-40B4-BE49-F238E27FC236}">
                <a16:creationId xmlns:a16="http://schemas.microsoft.com/office/drawing/2014/main" id="{3DCA62F8-744B-4FCF-8769-D4B0424B32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5832" t="21249" r="6667" b="46249"/>
          <a:stretch>
            <a:fillRect/>
          </a:stretch>
        </p:blipFill>
        <p:spPr bwMode="auto">
          <a:xfrm>
            <a:off x="457200" y="2840038"/>
            <a:ext cx="8001000"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0" name="Picture 5">
            <a:extLst>
              <a:ext uri="{FF2B5EF4-FFF2-40B4-BE49-F238E27FC236}">
                <a16:creationId xmlns:a16="http://schemas.microsoft.com/office/drawing/2014/main" id="{39840DE0-D8CB-4C3E-9FCF-B6A07B5386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5000" t="26250" r="34166" b="51250"/>
          <a:stretch>
            <a:fillRect/>
          </a:stretch>
        </p:blipFill>
        <p:spPr bwMode="auto">
          <a:xfrm>
            <a:off x="2971800" y="717550"/>
            <a:ext cx="5562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1" name="Picture 6">
            <a:extLst>
              <a:ext uri="{FF2B5EF4-FFF2-40B4-BE49-F238E27FC236}">
                <a16:creationId xmlns:a16="http://schemas.microsoft.com/office/drawing/2014/main" id="{385E1A34-D6FC-4A54-B725-6E245DB212E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9166" t="28751" r="58333" b="6248"/>
          <a:stretch>
            <a:fillRect/>
          </a:stretch>
        </p:blipFill>
        <p:spPr bwMode="auto">
          <a:xfrm>
            <a:off x="638175" y="152400"/>
            <a:ext cx="182880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Title 3">
            <a:extLst>
              <a:ext uri="{FF2B5EF4-FFF2-40B4-BE49-F238E27FC236}">
                <a16:creationId xmlns:a16="http://schemas.microsoft.com/office/drawing/2014/main" id="{D5B52F07-0833-452A-B9C7-F623D2746EDE}"/>
              </a:ext>
            </a:extLst>
          </p:cNvPr>
          <p:cNvSpPr>
            <a:spLocks noGrp="1"/>
          </p:cNvSpPr>
          <p:nvPr>
            <p:ph type="title"/>
          </p:nvPr>
        </p:nvSpPr>
        <p:spPr/>
        <p:txBody>
          <a:bodyPr/>
          <a:lstStyle/>
          <a:p>
            <a:r>
              <a:rPr lang="en-US" altLang="en-US"/>
              <a:t>What ethical questions do engineering projects pose?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CD4B368-493A-411C-83D1-7D3220AED417}"/>
              </a:ext>
            </a:extLst>
          </p:cNvPr>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8636000" cy="6350000"/>
          </a:xfrm>
          <a:prstGeom prst="rect">
            <a:avLst/>
          </a:prstGeom>
        </p:spPr>
      </p:pic>
    </p:spTree>
    <p:extLst>
      <p:ext uri="{BB962C8B-B14F-4D97-AF65-F5344CB8AC3E}">
        <p14:creationId xmlns:p14="http://schemas.microsoft.com/office/powerpoint/2010/main" val="28994323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2">
            <a:extLst>
              <a:ext uri="{FF2B5EF4-FFF2-40B4-BE49-F238E27FC236}">
                <a16:creationId xmlns:a16="http://schemas.microsoft.com/office/drawing/2014/main" id="{CC12006C-101F-445C-AFED-400F858BEE5E}"/>
              </a:ext>
            </a:extLst>
          </p:cNvPr>
          <p:cNvSpPr>
            <a:spLocks noGrp="1"/>
          </p:cNvSpPr>
          <p:nvPr>
            <p:ph type="title"/>
          </p:nvPr>
        </p:nvSpPr>
        <p:spPr/>
        <p:txBody>
          <a:bodyPr/>
          <a:lstStyle/>
          <a:p>
            <a:r>
              <a:rPr lang="en-US" altLang="en-US" sz="4000"/>
              <a:t>Major issues in engineering ethics</a:t>
            </a:r>
          </a:p>
        </p:txBody>
      </p:sp>
      <p:sp>
        <p:nvSpPr>
          <p:cNvPr id="17411" name="Content Placeholder 3">
            <a:extLst>
              <a:ext uri="{FF2B5EF4-FFF2-40B4-BE49-F238E27FC236}">
                <a16:creationId xmlns:a16="http://schemas.microsoft.com/office/drawing/2014/main" id="{1FC13B22-BA5C-48E0-AA03-C6D0A5F57DCF}"/>
              </a:ext>
            </a:extLst>
          </p:cNvPr>
          <p:cNvSpPr>
            <a:spLocks noGrp="1"/>
          </p:cNvSpPr>
          <p:nvPr>
            <p:ph idx="1"/>
          </p:nvPr>
        </p:nvSpPr>
        <p:spPr>
          <a:xfrm>
            <a:off x="76200" y="1447800"/>
            <a:ext cx="4267200" cy="5181600"/>
          </a:xfrm>
        </p:spPr>
        <p:txBody>
          <a:bodyPr/>
          <a:lstStyle/>
          <a:p>
            <a:r>
              <a:rPr lang="en-US" altLang="en-US" sz="1800" b="1"/>
              <a:t>Public safety and welfare</a:t>
            </a:r>
          </a:p>
          <a:p>
            <a:pPr lvl="1"/>
            <a:r>
              <a:rPr lang="en-US" altLang="en-US" sz="1800" i="1"/>
              <a:t>What is the responsibility of the engineering toward public safety and welfare?</a:t>
            </a:r>
          </a:p>
          <a:p>
            <a:pPr lvl="1"/>
            <a:r>
              <a:rPr lang="en-US" altLang="en-US" sz="1800" i="1"/>
              <a:t>How safe must a design be?</a:t>
            </a:r>
          </a:p>
          <a:p>
            <a:r>
              <a:rPr lang="en-US" altLang="en-US" sz="1800" b="1"/>
              <a:t>Risk and the principle of informed consent</a:t>
            </a:r>
          </a:p>
          <a:p>
            <a:pPr lvl="1"/>
            <a:r>
              <a:rPr lang="en-US" altLang="en-US" sz="1800" i="1"/>
              <a:t>Should engineers assess risk from the point of view of technical experts, the public, or from some other perspective?</a:t>
            </a:r>
          </a:p>
          <a:p>
            <a:pPr lvl="1"/>
            <a:r>
              <a:rPr lang="en-US" altLang="en-US" sz="1800" i="1"/>
              <a:t>Should engineers strive for the ideal of informed consent with users of technology?</a:t>
            </a:r>
          </a:p>
          <a:p>
            <a:r>
              <a:rPr lang="en-US" altLang="en-US" sz="1800" b="1"/>
              <a:t>Conflict of interest</a:t>
            </a:r>
          </a:p>
          <a:p>
            <a:pPr lvl="1"/>
            <a:r>
              <a:rPr lang="en-US" altLang="en-US" sz="1800" i="1"/>
              <a:t>What is a conflict of interest and what is wrong with it?</a:t>
            </a:r>
          </a:p>
        </p:txBody>
      </p:sp>
      <p:sp>
        <p:nvSpPr>
          <p:cNvPr id="17412" name="Content Placeholder 3">
            <a:extLst>
              <a:ext uri="{FF2B5EF4-FFF2-40B4-BE49-F238E27FC236}">
                <a16:creationId xmlns:a16="http://schemas.microsoft.com/office/drawing/2014/main" id="{A463E110-B3E2-4B55-9136-9614CA8771E0}"/>
              </a:ext>
            </a:extLst>
          </p:cNvPr>
          <p:cNvSpPr txBox="1">
            <a:spLocks/>
          </p:cNvSpPr>
          <p:nvPr/>
        </p:nvSpPr>
        <p:spPr bwMode="auto">
          <a:xfrm>
            <a:off x="4343400" y="1417638"/>
            <a:ext cx="4495800" cy="5059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Font typeface="Arial" panose="020B0604020202020204" pitchFamily="34" charset="0"/>
              <a:buChar char="•"/>
              <a:defRPr sz="3200">
                <a:solidFill>
                  <a:schemeClr val="tx1"/>
                </a:solidFill>
                <a:latin typeface="Cambria" panose="02040503050406030204"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Cambria" panose="02040503050406030204"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Cambria" panose="02040503050406030204"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Cambria" panose="02040503050406030204"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Cambria" panose="02040503050406030204"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mbria" panose="02040503050406030204"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mbria" panose="02040503050406030204"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mbria" panose="02040503050406030204"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mbria" panose="02040503050406030204" pitchFamily="18" charset="0"/>
                <a:ea typeface="Cambria" panose="02040503050406030204" pitchFamily="18" charset="0"/>
                <a:cs typeface="Cambria" panose="02040503050406030204" pitchFamily="18" charset="0"/>
              </a:defRPr>
            </a:lvl9pPr>
          </a:lstStyle>
          <a:p>
            <a:r>
              <a:rPr lang="en-US" altLang="en-US" sz="1800" b="1"/>
              <a:t>Whistleblowing</a:t>
            </a:r>
          </a:p>
          <a:p>
            <a:pPr lvl="1"/>
            <a:r>
              <a:rPr lang="en-US" altLang="en-US" sz="1800" i="1"/>
              <a:t>Should engineers be expected to “blow the whistle” on their employer if there is wrong doing or a design is unsafe? </a:t>
            </a:r>
          </a:p>
          <a:p>
            <a:r>
              <a:rPr lang="en-US" altLang="en-US" sz="1800" b="1"/>
              <a:t>Trade Secrets</a:t>
            </a:r>
          </a:p>
          <a:p>
            <a:pPr lvl="1"/>
            <a:r>
              <a:rPr lang="en-US" altLang="en-US" sz="1800" i="1"/>
              <a:t>Should engineers be expected to keep trade secrets, which are legal in the United States, when moving from on job to another if that might prevent them from using their technical expertise to make a living?</a:t>
            </a:r>
          </a:p>
          <a:p>
            <a:r>
              <a:rPr lang="en-US" altLang="en-US" sz="1800" b="1"/>
              <a:t>Accepting Gifts</a:t>
            </a:r>
          </a:p>
          <a:p>
            <a:pPr lvl="1"/>
            <a:r>
              <a:rPr lang="en-US" altLang="en-US" sz="1800" i="1"/>
              <a:t>What guidelines should engineers follow in accepting gifts from sales representatives and governments?</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POLL_EMBED_ID" val="17732828-902c-47a4-86e3-aa2ddd2f71fb"/>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1184</TotalTime>
  <Words>594</Words>
  <Application>Microsoft Office PowerPoint</Application>
  <PresentationFormat>On-screen Show (4:3)</PresentationFormat>
  <Paragraphs>65</Paragraphs>
  <Slides>13</Slides>
  <Notes>8</Notes>
  <HiddenSlides>2</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Cambria</vt:lpstr>
      <vt:lpstr>Office Theme</vt:lpstr>
      <vt:lpstr>Engineering Ethics</vt:lpstr>
      <vt:lpstr>Current Events</vt:lpstr>
      <vt:lpstr>Engineering ethics is a priority</vt:lpstr>
      <vt:lpstr>Ethics as case studies…</vt:lpstr>
      <vt:lpstr>or “disaster ethics”</vt:lpstr>
      <vt:lpstr>PowerPoint Presentation</vt:lpstr>
      <vt:lpstr>What ethical questions do engineering projects pose?</vt:lpstr>
      <vt:lpstr>PowerPoint Presentation</vt:lpstr>
      <vt:lpstr>Major issues in engineering ethics</vt:lpstr>
      <vt:lpstr>Engineering is a social experiment</vt:lpstr>
      <vt:lpstr>AIChE Code of Ethics</vt:lpstr>
      <vt:lpstr>Case Study: Bhopal, India</vt:lpstr>
      <vt:lpstr>Role-playing</vt:lpstr>
    </vt:vector>
  </TitlesOfParts>
  <Company>University of Washington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Chemical Engineering</dc:creator>
  <cp:lastModifiedBy>Chad Curtis</cp:lastModifiedBy>
  <cp:revision>119</cp:revision>
  <dcterms:created xsi:type="dcterms:W3CDTF">2013-04-14T22:40:49Z</dcterms:created>
  <dcterms:modified xsi:type="dcterms:W3CDTF">2020-03-02T20:11:09Z</dcterms:modified>
</cp:coreProperties>
</file>

<file path=docProps/thumbnail.jpeg>
</file>